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43" autoAdjust="0"/>
    <p:restoredTop sz="93129" autoAdjust="0"/>
  </p:normalViewPr>
  <p:slideViewPr>
    <p:cSldViewPr snapToGrid="0">
      <p:cViewPr varScale="1">
        <p:scale>
          <a:sx n="114" d="100"/>
          <a:sy n="114" d="100"/>
        </p:scale>
        <p:origin x="1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een" userId="45326030-95c3-4d3c-b0a1-cfad5e34ce5b" providerId="ADAL" clId="{0E2F9D68-2226-4B89-A18E-6E03BF00868E}"/>
    <pc:docChg chg="custSel delSld modSld">
      <pc:chgData name="David Keen" userId="45326030-95c3-4d3c-b0a1-cfad5e34ce5b" providerId="ADAL" clId="{0E2F9D68-2226-4B89-A18E-6E03BF00868E}" dt="2021-08-05T15:30:32.528" v="375" actId="20577"/>
      <pc:docMkLst>
        <pc:docMk/>
      </pc:docMkLst>
      <pc:sldChg chg="modSp mod modNotesTx">
        <pc:chgData name="David Keen" userId="45326030-95c3-4d3c-b0a1-cfad5e34ce5b" providerId="ADAL" clId="{0E2F9D68-2226-4B89-A18E-6E03BF00868E}" dt="2021-08-05T15:30:32.528" v="375" actId="20577"/>
        <pc:sldMkLst>
          <pc:docMk/>
          <pc:sldMk cId="4251658294" sldId="256"/>
        </pc:sldMkLst>
        <pc:spChg chg="mod">
          <ac:chgData name="David Keen" userId="45326030-95c3-4d3c-b0a1-cfad5e34ce5b" providerId="ADAL" clId="{0E2F9D68-2226-4B89-A18E-6E03BF00868E}" dt="2021-08-05T15:30:32.528" v="375" actId="20577"/>
          <ac:spMkLst>
            <pc:docMk/>
            <pc:sldMk cId="4251658294" sldId="256"/>
            <ac:spMk id="16" creationId="{492A01AC-623E-4D75-96D1-F8334E40B7EE}"/>
          </ac:spMkLst>
        </pc:spChg>
      </pc:sldChg>
      <pc:sldChg chg="del">
        <pc:chgData name="David Keen" userId="45326030-95c3-4d3c-b0a1-cfad5e34ce5b" providerId="ADAL" clId="{0E2F9D68-2226-4B89-A18E-6E03BF00868E}" dt="2021-08-05T15:29:56.328" v="359" actId="2696"/>
        <pc:sldMkLst>
          <pc:docMk/>
          <pc:sldMk cId="2833348345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16A7B-91CF-4ADA-A21A-191EEB40FAD5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97A9D-F46C-453B-93FB-7CC35059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4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CURRENT STATE:</a:t>
            </a:r>
          </a:p>
          <a:p>
            <a:r>
              <a:rPr lang="en-US" dirty="0"/>
              <a:t>Describe the current state.  What is the problem?  How is it affecting the operations of your business?</a:t>
            </a:r>
          </a:p>
          <a:p>
            <a:r>
              <a:rPr lang="en-US" dirty="0"/>
              <a:t>Basically, you’re describing WHY this project needs to be done.</a:t>
            </a:r>
          </a:p>
          <a:p>
            <a:endParaRPr lang="en-US" dirty="0"/>
          </a:p>
          <a:p>
            <a:r>
              <a:rPr lang="en-US" dirty="0"/>
              <a:t> Using the 5 elements of a good problem statement will help you create your “Current State”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When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Where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What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Frequency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Impact</a:t>
            </a:r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BUSINESS CASE &amp; BENEFITS:</a:t>
            </a:r>
          </a:p>
          <a:p>
            <a:r>
              <a:rPr lang="en-US" dirty="0"/>
              <a:t>What is the potential prize?</a:t>
            </a:r>
          </a:p>
          <a:p>
            <a:r>
              <a:rPr lang="en-US" dirty="0"/>
              <a:t>How much do you stand to save/gain?</a:t>
            </a:r>
          </a:p>
          <a:p>
            <a:r>
              <a:rPr lang="en-US" dirty="0"/>
              <a:t>Without describing a solution, what does the future look like?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OUTPUTS AND INPUTS:</a:t>
            </a:r>
          </a:p>
          <a:p>
            <a:r>
              <a:rPr lang="en-US" dirty="0"/>
              <a:t>How will you measure the process you are going to improve?</a:t>
            </a:r>
          </a:p>
          <a:p>
            <a:r>
              <a:rPr lang="en-US" dirty="0"/>
              <a:t>Then, what are some of the inputs (</a:t>
            </a:r>
            <a:r>
              <a:rPr lang="en-US" dirty="0" err="1"/>
              <a:t>Xs</a:t>
            </a:r>
            <a:r>
              <a:rPr lang="en-US" dirty="0"/>
              <a:t>) that influence that process output?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PROJECT SCOPE:</a:t>
            </a:r>
          </a:p>
          <a:p>
            <a:r>
              <a:rPr lang="en-US" dirty="0"/>
              <a:t>What will the team be allowed to alter and what can’t they touch.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DMAIC STEPS/DATES:</a:t>
            </a:r>
          </a:p>
          <a:p>
            <a:r>
              <a:rPr lang="en-US" dirty="0"/>
              <a:t>Enter the dates you think that each phase could reasonably be completed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PROJECT TEAM:</a:t>
            </a:r>
          </a:p>
          <a:p>
            <a:r>
              <a:rPr lang="en-US" dirty="0"/>
              <a:t>List the key players involved in the project.    Sponsor, Project Lead, Team members, SMEs, and Financial Rep if there is one.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97A9D-F46C-453B-93FB-7CC35059B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2700">
                <a:solidFill>
                  <a:srgbClr val="3F607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0453"/>
            <a:ext cx="10363200" cy="2038349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351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" y="2"/>
            <a:ext cx="12191999" cy="68786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9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8243" y="4887978"/>
            <a:ext cx="8789580" cy="1088055"/>
          </a:xfrm>
        </p:spPr>
        <p:txBody>
          <a:bodyPr lIns="0" rIns="0" anchor="b">
            <a:normAutofit/>
          </a:bodyPr>
          <a:lstStyle>
            <a:lvl1pPr algn="r">
              <a:defRPr sz="1950" b="1">
                <a:solidFill>
                  <a:srgbClr val="43697D"/>
                </a:solidFill>
              </a:defRPr>
            </a:lvl1pPr>
          </a:lstStyle>
          <a:p>
            <a:r>
              <a:rPr lang="en-US"/>
              <a:t>Click to edit master title style – For Printed Versions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8392359" y="5979160"/>
            <a:ext cx="3025464" cy="446416"/>
          </a:xfrm>
        </p:spPr>
        <p:txBody>
          <a:bodyPr lIns="0" rIns="0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650" baseline="0">
                <a:solidFill>
                  <a:srgbClr val="43697D"/>
                </a:solidFill>
              </a:defRPr>
            </a:lvl1pPr>
            <a:lvl2pPr marL="332833" indent="0">
              <a:buNone/>
              <a:defRPr/>
            </a:lvl2pPr>
            <a:lvl3pPr marL="665665" indent="0">
              <a:buNone/>
              <a:defRPr/>
            </a:lvl3pPr>
            <a:lvl4pPr marL="998498" indent="0">
              <a:buNone/>
              <a:defRPr/>
            </a:lvl4pPr>
            <a:lvl5pPr marL="1331330" indent="0">
              <a:buNone/>
              <a:defRPr/>
            </a:lvl5pPr>
          </a:lstStyle>
          <a:p>
            <a:pPr lvl="0"/>
            <a:r>
              <a:rPr lang="en-US"/>
              <a:t>Date 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7B789D2-87A5-43F0-A50D-7861474C1C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3902" y="1110807"/>
            <a:ext cx="5378575" cy="32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copy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358902"/>
            <a:ext cx="10972800" cy="4600665"/>
          </a:xfrm>
        </p:spPr>
        <p:txBody>
          <a:bodyPr/>
          <a:lstStyle>
            <a:lvl1pPr marL="0" indent="0">
              <a:buFont typeface="Arial" charset="0"/>
              <a:buNone/>
              <a:tabLst/>
              <a:defRPr sz="2100" baseline="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0" indent="0">
              <a:buNone/>
            </a:pPr>
            <a:r>
              <a:rPr lang="en-US"/>
              <a:t>Edit Body text 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4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2457"/>
            <a:ext cx="10972800" cy="4581144"/>
          </a:xfrm>
        </p:spPr>
        <p:txBody>
          <a:bodyPr/>
          <a:lstStyle>
            <a:lvl1pPr marL="257175" indent="-257175">
              <a:tabLst/>
              <a:defRPr sz="21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44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none">
                <a:solidFill>
                  <a:srgbClr val="3F607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29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209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209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02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355813"/>
            <a:ext cx="5296787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1995575"/>
            <a:ext cx="5296787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71325" y="1355813"/>
            <a:ext cx="53110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325" y="1995575"/>
            <a:ext cx="53110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99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782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18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5410200"/>
            <a:ext cx="109220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4201" y="638175"/>
            <a:ext cx="11010900" cy="453104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673600" y="6217923"/>
            <a:ext cx="2844800" cy="457833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8CE93D-DC40-447D-9BB8-178E84502D1F}" type="slidenum">
              <a:rPr lang="en-US" sz="900" smtClean="0"/>
              <a:pPr/>
              <a:t>‹#›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9457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049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44527"/>
            <a:ext cx="10972800" cy="45059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6A28B4-BA4F-9A48-A565-9BF1816FA893}"/>
              </a:ext>
            </a:extLst>
          </p:cNvPr>
          <p:cNvSpPr txBox="1"/>
          <p:nvPr userDrawn="1"/>
        </p:nvSpPr>
        <p:spPr>
          <a:xfrm>
            <a:off x="730251" y="6538789"/>
            <a:ext cx="16202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aseline="0" dirty="0">
                <a:solidFill>
                  <a:schemeClr val="bg2"/>
                </a:solidFill>
              </a:rPr>
              <a:t>| </a:t>
            </a:r>
            <a:r>
              <a:rPr lang="en-US" sz="800" dirty="0">
                <a:solidFill>
                  <a:schemeClr val="bg2"/>
                </a:solidFill>
              </a:rPr>
              <a:t>Confidential</a:t>
            </a:r>
            <a:r>
              <a:rPr lang="en-US" sz="800" baseline="0" dirty="0">
                <a:solidFill>
                  <a:schemeClr val="bg2"/>
                </a:solidFill>
              </a:rPr>
              <a:t> &amp; Proprietary</a:t>
            </a:r>
            <a:endParaRPr lang="en-US" sz="800" dirty="0">
              <a:solidFill>
                <a:schemeClr val="bg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078AFB-FD83-0E47-9343-C6AE53EE2FE3}"/>
              </a:ext>
            </a:extLst>
          </p:cNvPr>
          <p:cNvSpPr txBox="1"/>
          <p:nvPr userDrawn="1"/>
        </p:nvSpPr>
        <p:spPr>
          <a:xfrm>
            <a:off x="229795" y="6469539"/>
            <a:ext cx="6270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3407696-D414-4C0E-AEBC-31FBEC68A663}" type="slidenum">
              <a:rPr lang="en-US" sz="1100" b="0" smtClean="0">
                <a:solidFill>
                  <a:schemeClr val="bg2"/>
                </a:solidFill>
              </a:rPr>
              <a:pPr algn="ctr"/>
              <a:t>‹#›</a:t>
            </a:fld>
            <a:endParaRPr lang="en-US" sz="1100" b="0">
              <a:solidFill>
                <a:schemeClr val="bg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CBF5CA-A8D0-6B46-B0E5-7237D804ACE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10665414" y="6175119"/>
            <a:ext cx="1024307" cy="5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b="1" kern="1200">
          <a:solidFill>
            <a:srgbClr val="3F6075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3F6075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665186-F920-420B-AA0B-985DBB0409C6}"/>
              </a:ext>
            </a:extLst>
          </p:cNvPr>
          <p:cNvSpPr/>
          <p:nvPr/>
        </p:nvSpPr>
        <p:spPr>
          <a:xfrm>
            <a:off x="470571" y="1162040"/>
            <a:ext cx="5370460" cy="1376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/>
              <a:t>Describe the Pain.  What is so bad that is making us do this project?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2E9B5E-2FDB-4B8E-8731-9B988B66E2D8}"/>
              </a:ext>
            </a:extLst>
          </p:cNvPr>
          <p:cNvSpPr/>
          <p:nvPr/>
        </p:nvSpPr>
        <p:spPr>
          <a:xfrm>
            <a:off x="6349587" y="1162040"/>
            <a:ext cx="5370460" cy="1376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/>
              <a:t>Explain what is possible and what can be gained ($) if the process is improved.  Don’t try to solution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2DDB0-1FC7-44CE-A901-097B2A679216}"/>
              </a:ext>
            </a:extLst>
          </p:cNvPr>
          <p:cNvSpPr/>
          <p:nvPr/>
        </p:nvSpPr>
        <p:spPr>
          <a:xfrm>
            <a:off x="470571" y="2937737"/>
            <a:ext cx="5370460" cy="1376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/>
              <a:t>Y = </a:t>
            </a:r>
          </a:p>
          <a:p>
            <a:endParaRPr lang="en-US" sz="1200" dirty="0"/>
          </a:p>
          <a:p>
            <a:r>
              <a:rPr lang="en-US" sz="1200" dirty="0"/>
              <a:t>X1 = </a:t>
            </a:r>
          </a:p>
          <a:p>
            <a:r>
              <a:rPr lang="en-US" sz="1200" dirty="0"/>
              <a:t>X2 = </a:t>
            </a:r>
          </a:p>
          <a:p>
            <a:r>
              <a:rPr lang="en-US" sz="1200" dirty="0"/>
              <a:t>X3 = </a:t>
            </a:r>
          </a:p>
          <a:p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B16C86-AC9E-4F42-986C-782B8765AFB3}"/>
              </a:ext>
            </a:extLst>
          </p:cNvPr>
          <p:cNvSpPr/>
          <p:nvPr/>
        </p:nvSpPr>
        <p:spPr>
          <a:xfrm>
            <a:off x="6349587" y="2937737"/>
            <a:ext cx="5370460" cy="1376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/>
              <a:t>In Scope: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Out Of Scope: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A3BD2D-56DB-4543-AAEC-DC59FCAA5A3F}"/>
              </a:ext>
            </a:extLst>
          </p:cNvPr>
          <p:cNvSpPr/>
          <p:nvPr/>
        </p:nvSpPr>
        <p:spPr>
          <a:xfrm>
            <a:off x="470571" y="4695839"/>
            <a:ext cx="5370460" cy="1376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/>
              <a:t>Define:	xx/xx/xx</a:t>
            </a:r>
          </a:p>
          <a:p>
            <a:r>
              <a:rPr lang="en-US" sz="1200" dirty="0"/>
              <a:t>Measure:	xx/xx/xx</a:t>
            </a:r>
          </a:p>
          <a:p>
            <a:r>
              <a:rPr lang="en-US" sz="1200" dirty="0"/>
              <a:t>Analyze: 	xx/xx/xx</a:t>
            </a:r>
          </a:p>
          <a:p>
            <a:r>
              <a:rPr lang="en-US" sz="1200" dirty="0"/>
              <a:t>Improve: 	xx/xx/xx </a:t>
            </a:r>
          </a:p>
          <a:p>
            <a:r>
              <a:rPr lang="en-US" sz="1200" dirty="0"/>
              <a:t>Control:	xx/xx/xx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5527D8-60EA-438D-B448-EE3F3C85D679}"/>
              </a:ext>
            </a:extLst>
          </p:cNvPr>
          <p:cNvSpPr/>
          <p:nvPr/>
        </p:nvSpPr>
        <p:spPr>
          <a:xfrm>
            <a:off x="6349587" y="4695839"/>
            <a:ext cx="5370460" cy="1376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/>
              <a:t>Sponsor:</a:t>
            </a:r>
          </a:p>
          <a:p>
            <a:r>
              <a:rPr lang="en-US" sz="1200" dirty="0"/>
              <a:t>Project Lead:</a:t>
            </a:r>
          </a:p>
          <a:p>
            <a:r>
              <a:rPr lang="en-US" sz="1200" dirty="0"/>
              <a:t>Team:</a:t>
            </a:r>
          </a:p>
          <a:p>
            <a:r>
              <a:rPr lang="en-US" sz="1200" dirty="0"/>
              <a:t>Advisory/SMEs:</a:t>
            </a:r>
          </a:p>
          <a:p>
            <a:r>
              <a:rPr lang="en-US" sz="1200" dirty="0"/>
              <a:t>Financial Rep: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D7A711-60E5-4D4C-B8B4-4EB707DAD327}"/>
              </a:ext>
            </a:extLst>
          </p:cNvPr>
          <p:cNvSpPr txBox="1"/>
          <p:nvPr/>
        </p:nvSpPr>
        <p:spPr>
          <a:xfrm>
            <a:off x="391444" y="833057"/>
            <a:ext cx="2306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State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208CE8-5682-4C6C-AA65-A20D528E9521}"/>
              </a:ext>
            </a:extLst>
          </p:cNvPr>
          <p:cNvSpPr txBox="1"/>
          <p:nvPr/>
        </p:nvSpPr>
        <p:spPr>
          <a:xfrm>
            <a:off x="6268604" y="833057"/>
            <a:ext cx="362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Business Case and Benefits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6F4E97-D947-4F76-ACAE-07E2A7F6792D}"/>
              </a:ext>
            </a:extLst>
          </p:cNvPr>
          <p:cNvSpPr txBox="1"/>
          <p:nvPr/>
        </p:nvSpPr>
        <p:spPr>
          <a:xfrm>
            <a:off x="393587" y="2617428"/>
            <a:ext cx="282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Outputs and Inputs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B0549D-A294-4468-86E7-FA3CE073E38A}"/>
              </a:ext>
            </a:extLst>
          </p:cNvPr>
          <p:cNvSpPr txBox="1"/>
          <p:nvPr/>
        </p:nvSpPr>
        <p:spPr>
          <a:xfrm>
            <a:off x="6261957" y="2617428"/>
            <a:ext cx="362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Scope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9DE2FA-A063-4918-B9B9-24C4AD968FA9}"/>
              </a:ext>
            </a:extLst>
          </p:cNvPr>
          <p:cNvSpPr txBox="1"/>
          <p:nvPr/>
        </p:nvSpPr>
        <p:spPr>
          <a:xfrm>
            <a:off x="401301" y="4380217"/>
            <a:ext cx="282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DMAIC steps/dates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BEFF5E-0B60-4D3A-9138-EF269AC4DE7C}"/>
              </a:ext>
            </a:extLst>
          </p:cNvPr>
          <p:cNvSpPr txBox="1"/>
          <p:nvPr/>
        </p:nvSpPr>
        <p:spPr>
          <a:xfrm>
            <a:off x="6261957" y="4362633"/>
            <a:ext cx="362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Team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2A01AC-623E-4D75-96D1-F8334E40B7EE}"/>
              </a:ext>
            </a:extLst>
          </p:cNvPr>
          <p:cNvSpPr txBox="1"/>
          <p:nvPr/>
        </p:nvSpPr>
        <p:spPr>
          <a:xfrm>
            <a:off x="93902" y="41396"/>
            <a:ext cx="7325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Project Charter</a:t>
            </a:r>
            <a:r>
              <a:rPr lang="en-US" sz="2000" dirty="0"/>
              <a:t>:   </a:t>
            </a:r>
            <a:r>
              <a:rPr lang="en-US" sz="2000" i="1" dirty="0"/>
              <a:t>title of project</a:t>
            </a:r>
          </a:p>
          <a:p>
            <a:r>
              <a:rPr lang="en-US" sz="1400" b="1" dirty="0"/>
              <a:t>Version Date</a:t>
            </a:r>
            <a:r>
              <a:rPr lang="en-US" sz="1400" dirty="0"/>
              <a:t>: </a:t>
            </a:r>
            <a:r>
              <a:rPr lang="en-US" sz="1400" i="1" dirty="0"/>
              <a:t> xx/xx/xx</a:t>
            </a:r>
          </a:p>
          <a:p>
            <a:r>
              <a:rPr lang="en-US" sz="1400" b="1" dirty="0"/>
              <a:t>Author</a:t>
            </a:r>
            <a:r>
              <a:rPr lang="en-US" sz="1400" i="1" dirty="0"/>
              <a:t>:  name</a:t>
            </a:r>
          </a:p>
        </p:txBody>
      </p:sp>
    </p:spTree>
    <p:extLst>
      <p:ext uri="{BB962C8B-B14F-4D97-AF65-F5344CB8AC3E}">
        <p14:creationId xmlns:p14="http://schemas.microsoft.com/office/powerpoint/2010/main" val="4251658294"/>
      </p:ext>
    </p:extLst>
  </p:cSld>
  <p:clrMapOvr>
    <a:masterClrMapping/>
  </p:clrMapOvr>
</p:sld>
</file>

<file path=ppt/theme/theme1.xml><?xml version="1.0" encoding="utf-8"?>
<a:theme xmlns:a="http://schemas.openxmlformats.org/drawingml/2006/main" name="1_Theme general2">
  <a:themeElements>
    <a:clrScheme name="Custom 2">
      <a:dk1>
        <a:srgbClr val="231F20"/>
      </a:dk1>
      <a:lt1>
        <a:sysClr val="window" lastClr="FFFFFF"/>
      </a:lt1>
      <a:dk2>
        <a:srgbClr val="A7A9AC"/>
      </a:dk2>
      <a:lt2>
        <a:srgbClr val="43697D"/>
      </a:lt2>
      <a:accent1>
        <a:srgbClr val="80A1B6"/>
      </a:accent1>
      <a:accent2>
        <a:srgbClr val="B1DED3"/>
      </a:accent2>
      <a:accent3>
        <a:srgbClr val="979937"/>
      </a:accent3>
      <a:accent4>
        <a:srgbClr val="A8A08D"/>
      </a:accent4>
      <a:accent5>
        <a:srgbClr val="F58466"/>
      </a:accent5>
      <a:accent6>
        <a:srgbClr val="5190C3"/>
      </a:accent6>
      <a:hlink>
        <a:srgbClr val="5290C3"/>
      </a:hlink>
      <a:folHlink>
        <a:srgbClr val="B1DE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 general2" id="{37D810F1-D4E4-459D-95B7-53CECD9E6D81}" vid="{5FEBC5B1-9284-4720-8FCC-45E44F2CED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331</Words>
  <Application>Microsoft Macintosh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1_Theme general2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Keen</dc:creator>
  <cp:lastModifiedBy>Matthew Spangler</cp:lastModifiedBy>
  <cp:revision>3</cp:revision>
  <dcterms:created xsi:type="dcterms:W3CDTF">2021-08-03T15:19:27Z</dcterms:created>
  <dcterms:modified xsi:type="dcterms:W3CDTF">2021-08-10T15:13:28Z</dcterms:modified>
</cp:coreProperties>
</file>